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5" r:id="rId2"/>
    <p:sldId id="276" r:id="rId3"/>
    <p:sldId id="314" r:id="rId4"/>
    <p:sldId id="315" r:id="rId5"/>
    <p:sldId id="308" r:id="rId6"/>
    <p:sldId id="296" r:id="rId7"/>
    <p:sldId id="309" r:id="rId8"/>
    <p:sldId id="297" r:id="rId9"/>
    <p:sldId id="310" r:id="rId10"/>
    <p:sldId id="302" r:id="rId11"/>
    <p:sldId id="311" r:id="rId12"/>
    <p:sldId id="306" r:id="rId13"/>
    <p:sldId id="312" r:id="rId14"/>
    <p:sldId id="301" r:id="rId15"/>
    <p:sldId id="303" r:id="rId16"/>
    <p:sldId id="313" r:id="rId17"/>
    <p:sldId id="285"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4" autoAdjust="0"/>
    <p:restoredTop sz="72862" autoAdjust="0"/>
  </p:normalViewPr>
  <p:slideViewPr>
    <p:cSldViewPr snapToGrid="0">
      <p:cViewPr varScale="1">
        <p:scale>
          <a:sx n="47" d="100"/>
          <a:sy n="47" d="100"/>
        </p:scale>
        <p:origin x="129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0C033-F815-446A-9DF0-E0DDF55DA1FD}" type="datetimeFigureOut">
              <a:rPr lang="en-AU" smtClean="0"/>
              <a:t>17/03/2020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B2634-4EEE-4E90-AF4E-78601D9271E5}" type="slidenum">
              <a:rPr lang="en-AU" smtClean="0"/>
              <a:t>‹#›</a:t>
            </a:fld>
            <a:endParaRPr lang="en-AU"/>
          </a:p>
        </p:txBody>
      </p:sp>
    </p:spTree>
    <p:extLst>
      <p:ext uri="{BB962C8B-B14F-4D97-AF65-F5344CB8AC3E}">
        <p14:creationId xmlns:p14="http://schemas.microsoft.com/office/powerpoint/2010/main" val="1144904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Mesh Spreadsheet started as a JavaScript project but it’s moving to k as it offers better data structures, punchier syntax, a simple built-in parsing model, and better data storage and processing capabilities. The existing prototype is written entirely in Shakti’s k7 with a client-side JavaScript-based frontend.</a:t>
            </a:r>
          </a:p>
        </p:txBody>
      </p:sp>
      <p:sp>
        <p:nvSpPr>
          <p:cNvPr id="4" name="Slide Number Placeholder 3"/>
          <p:cNvSpPr>
            <a:spLocks noGrp="1"/>
          </p:cNvSpPr>
          <p:nvPr>
            <p:ph type="sldNum" sz="quarter" idx="5"/>
          </p:nvPr>
        </p:nvSpPr>
        <p:spPr/>
        <p:txBody>
          <a:bodyPr/>
          <a:lstStyle/>
          <a:p>
            <a:fld id="{477B2634-4EEE-4E90-AF4E-78601D9271E5}" type="slidenum">
              <a:rPr lang="en-AU" smtClean="0"/>
              <a:t>1</a:t>
            </a:fld>
            <a:endParaRPr lang="en-AU"/>
          </a:p>
        </p:txBody>
      </p:sp>
    </p:spTree>
    <p:extLst>
      <p:ext uri="{BB962C8B-B14F-4D97-AF65-F5344CB8AC3E}">
        <p14:creationId xmlns:p14="http://schemas.microsoft.com/office/powerpoint/2010/main" val="1974010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Practicing what I preach.</a:t>
            </a:r>
          </a:p>
        </p:txBody>
      </p:sp>
      <p:sp>
        <p:nvSpPr>
          <p:cNvPr id="4" name="Slide Number Placeholder 3"/>
          <p:cNvSpPr>
            <a:spLocks noGrp="1"/>
          </p:cNvSpPr>
          <p:nvPr>
            <p:ph type="sldNum" sz="quarter" idx="5"/>
          </p:nvPr>
        </p:nvSpPr>
        <p:spPr/>
        <p:txBody>
          <a:bodyPr/>
          <a:lstStyle/>
          <a:p>
            <a:fld id="{477B2634-4EEE-4E90-AF4E-78601D9271E5}" type="slidenum">
              <a:rPr lang="en-AU" smtClean="0"/>
              <a:t>16</a:t>
            </a:fld>
            <a:endParaRPr lang="en-AU"/>
          </a:p>
        </p:txBody>
      </p:sp>
    </p:spTree>
    <p:extLst>
      <p:ext uri="{BB962C8B-B14F-4D97-AF65-F5344CB8AC3E}">
        <p14:creationId xmlns:p14="http://schemas.microsoft.com/office/powerpoint/2010/main" val="2613834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the JavaScript version – we should be able to do this in Shakti as well once dependencies arrive)</a:t>
            </a:r>
          </a:p>
          <a:p>
            <a:r>
              <a:rPr lang="en-AU" dirty="0"/>
              <a:t>You can see some of the rich formatting that can automatically be applied – green/red for Booleans, tables, etc.</a:t>
            </a:r>
          </a:p>
          <a:p>
            <a:r>
              <a:rPr lang="en-AU" dirty="0"/>
              <a:t>Lots of named cells – location-based referencing is great for quick work but it can be nicer to give it a name.</a:t>
            </a:r>
          </a:p>
          <a:p>
            <a:endParaRPr lang="en-AU" dirty="0"/>
          </a:p>
          <a:p>
            <a:r>
              <a:rPr lang="en-AU" dirty="0"/>
              <a:t>Perhaps this is a better way to see the high-level structure of a codebase than having to read/write docs or skim individual files?</a:t>
            </a:r>
          </a:p>
        </p:txBody>
      </p:sp>
      <p:sp>
        <p:nvSpPr>
          <p:cNvPr id="4" name="Slide Number Placeholder 3"/>
          <p:cNvSpPr>
            <a:spLocks noGrp="1"/>
          </p:cNvSpPr>
          <p:nvPr>
            <p:ph type="sldNum" sz="quarter" idx="5"/>
          </p:nvPr>
        </p:nvSpPr>
        <p:spPr/>
        <p:txBody>
          <a:bodyPr/>
          <a:lstStyle/>
          <a:p>
            <a:fld id="{477B2634-4EEE-4E90-AF4E-78601D9271E5}" type="slidenum">
              <a:rPr lang="en-AU" smtClean="0"/>
              <a:t>17</a:t>
            </a:fld>
            <a:endParaRPr lang="en-AU"/>
          </a:p>
        </p:txBody>
      </p:sp>
    </p:spTree>
    <p:extLst>
      <p:ext uri="{BB962C8B-B14F-4D97-AF65-F5344CB8AC3E}">
        <p14:creationId xmlns:p14="http://schemas.microsoft.com/office/powerpoint/2010/main" val="375579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Mesh is a spreadsheet UI wrapper around a text file editor. Actions on the grid are automatically translated to changes in the code via manipulations of the abstract syntax tree. The ultimate goal is to allow people to write real programs in a spreadsheet editor, and I’ll talk through how these features as implemented in the forthcoming Shakti version make that dream possible, as well as a couple of demos of how they can be put in practice (based on the previous prototype which was written in JavaScript).</a:t>
            </a:r>
          </a:p>
          <a:p>
            <a:endParaRPr lang="en-GB" sz="1200" b="0" i="0" kern="1200" dirty="0">
              <a:solidFill>
                <a:schemeClr val="tx1"/>
              </a:solidFill>
              <a:effectLst/>
              <a:latin typeface="+mn-lt"/>
              <a:ea typeface="+mn-ea"/>
              <a:cs typeface="+mn-cs"/>
            </a:endParaRPr>
          </a:p>
          <a:p>
            <a:r>
              <a:rPr lang="en-AU" dirty="0"/>
              <a:t>I’ve had feedback that Mesh will be a useful education tool, but my real goal is to allow creation of spreadsheets that can act as real programs. You’ve probably heard of the phrase (aphorism?) ‘spreadsheets are code’, but existing spreadsheet programs have limitations that prevent their integration with traditional codebases. Mesh aims to change that, and this </a:t>
            </a:r>
            <a:r>
              <a:rPr lang="en-AU" dirty="0" err="1"/>
              <a:t>preso</a:t>
            </a:r>
            <a:r>
              <a:rPr lang="en-AU" dirty="0"/>
              <a:t> will cover three areas of design focus.</a:t>
            </a:r>
          </a:p>
        </p:txBody>
      </p:sp>
      <p:sp>
        <p:nvSpPr>
          <p:cNvPr id="4" name="Slide Number Placeholder 3"/>
          <p:cNvSpPr>
            <a:spLocks noGrp="1"/>
          </p:cNvSpPr>
          <p:nvPr>
            <p:ph type="sldNum" sz="quarter" idx="5"/>
          </p:nvPr>
        </p:nvSpPr>
        <p:spPr/>
        <p:txBody>
          <a:bodyPr/>
          <a:lstStyle/>
          <a:p>
            <a:fld id="{477B2634-4EEE-4E90-AF4E-78601D9271E5}" type="slidenum">
              <a:rPr lang="en-AU" smtClean="0"/>
              <a:t>2</a:t>
            </a:fld>
            <a:endParaRPr lang="en-AU" dirty="0"/>
          </a:p>
        </p:txBody>
      </p:sp>
    </p:spTree>
    <p:extLst>
      <p:ext uri="{BB962C8B-B14F-4D97-AF65-F5344CB8AC3E}">
        <p14:creationId xmlns:p14="http://schemas.microsoft.com/office/powerpoint/2010/main" val="369426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See the big picture of a codebase. Key data structures. Group together related concepts on the sheet, or use it to show ‘flow’ from left to right.</a:t>
            </a:r>
          </a:p>
        </p:txBody>
      </p:sp>
      <p:sp>
        <p:nvSpPr>
          <p:cNvPr id="4" name="Slide Number Placeholder 3"/>
          <p:cNvSpPr>
            <a:spLocks noGrp="1"/>
          </p:cNvSpPr>
          <p:nvPr>
            <p:ph type="sldNum" sz="quarter" idx="5"/>
          </p:nvPr>
        </p:nvSpPr>
        <p:spPr/>
        <p:txBody>
          <a:bodyPr/>
          <a:lstStyle/>
          <a:p>
            <a:fld id="{477B2634-4EEE-4E90-AF4E-78601D9271E5}" type="slidenum">
              <a:rPr lang="en-AU" smtClean="0"/>
              <a:t>3</a:t>
            </a:fld>
            <a:endParaRPr lang="en-AU"/>
          </a:p>
        </p:txBody>
      </p:sp>
    </p:spTree>
    <p:extLst>
      <p:ext uri="{BB962C8B-B14F-4D97-AF65-F5344CB8AC3E}">
        <p14:creationId xmlns:p14="http://schemas.microsoft.com/office/powerpoint/2010/main" val="3256769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More for tables. Relationships. Compression. Inference. Dmitri Mendeleev.</a:t>
            </a:r>
          </a:p>
        </p:txBody>
      </p:sp>
      <p:sp>
        <p:nvSpPr>
          <p:cNvPr id="4" name="Slide Number Placeholder 3"/>
          <p:cNvSpPr>
            <a:spLocks noGrp="1"/>
          </p:cNvSpPr>
          <p:nvPr>
            <p:ph type="sldNum" sz="quarter" idx="5"/>
          </p:nvPr>
        </p:nvSpPr>
        <p:spPr/>
        <p:txBody>
          <a:bodyPr/>
          <a:lstStyle/>
          <a:p>
            <a:fld id="{477B2634-4EEE-4E90-AF4E-78601D9271E5}" type="slidenum">
              <a:rPr lang="en-AU" smtClean="0"/>
              <a:t>4</a:t>
            </a:fld>
            <a:endParaRPr lang="en-AU"/>
          </a:p>
        </p:txBody>
      </p:sp>
    </p:spTree>
    <p:extLst>
      <p:ext uri="{BB962C8B-B14F-4D97-AF65-F5344CB8AC3E}">
        <p14:creationId xmlns:p14="http://schemas.microsoft.com/office/powerpoint/2010/main" val="2475255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Simple example of using Shakti as a formula language. Notice formatting is CSS-driven – Mesh passes information about the structure of your code to the client so that (</a:t>
            </a:r>
            <a:r>
              <a:rPr lang="en-AU" dirty="0" err="1"/>
              <a:t>eg</a:t>
            </a:r>
            <a:r>
              <a:rPr lang="en-AU" dirty="0"/>
              <a:t>) hardcodes and </a:t>
            </a:r>
            <a:r>
              <a:rPr lang="en-AU" dirty="0" err="1"/>
              <a:t>softcodes</a:t>
            </a:r>
            <a:r>
              <a:rPr lang="en-AU" dirty="0"/>
              <a:t> can be formatted differently. Crucially, display has no impact on the calculations. When you put a list in (say) D2, that reference applies to the whole list, not the first cell. This is not a problem for APL family languages like Shakti k! And in practice we rarely want to refer to individual elements of a list anyway. The advantage is that if the list expands into another cell, it doesn’t break the calculations (no collision of identities = no #SPILL! errors). Calculation is decoupled from the UI.</a:t>
            </a:r>
          </a:p>
          <a:p>
            <a:r>
              <a:rPr lang="en-AU" dirty="0"/>
              <a:t>You can also give cells a name and it will be shown on the sheet. Write over the name and it will rewrite that reference automatically in places where it’s used.</a:t>
            </a:r>
          </a:p>
        </p:txBody>
      </p:sp>
      <p:sp>
        <p:nvSpPr>
          <p:cNvPr id="4" name="Slide Number Placeholder 3"/>
          <p:cNvSpPr>
            <a:spLocks noGrp="1"/>
          </p:cNvSpPr>
          <p:nvPr>
            <p:ph type="sldNum" sz="quarter" idx="5"/>
          </p:nvPr>
        </p:nvSpPr>
        <p:spPr/>
        <p:txBody>
          <a:bodyPr/>
          <a:lstStyle/>
          <a:p>
            <a:fld id="{477B2634-4EEE-4E90-AF4E-78601D9271E5}" type="slidenum">
              <a:rPr lang="en-AU" smtClean="0"/>
              <a:t>6</a:t>
            </a:fld>
            <a:endParaRPr lang="en-AU"/>
          </a:p>
        </p:txBody>
      </p:sp>
    </p:spTree>
    <p:extLst>
      <p:ext uri="{BB962C8B-B14F-4D97-AF65-F5344CB8AC3E}">
        <p14:creationId xmlns:p14="http://schemas.microsoft.com/office/powerpoint/2010/main" val="196732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You can also have list literals – and edit cells individually. You can also have </a:t>
            </a:r>
            <a:r>
              <a:rPr lang="en-AU" dirty="0" err="1"/>
              <a:t>dicts</a:t>
            </a:r>
            <a:r>
              <a:rPr lang="en-AU" dirty="0"/>
              <a:t>. And first-class functions…</a:t>
            </a:r>
          </a:p>
        </p:txBody>
      </p:sp>
      <p:sp>
        <p:nvSpPr>
          <p:cNvPr id="4" name="Slide Number Placeholder 3"/>
          <p:cNvSpPr>
            <a:spLocks noGrp="1"/>
          </p:cNvSpPr>
          <p:nvPr>
            <p:ph type="sldNum" sz="quarter" idx="5"/>
          </p:nvPr>
        </p:nvSpPr>
        <p:spPr/>
        <p:txBody>
          <a:bodyPr/>
          <a:lstStyle/>
          <a:p>
            <a:fld id="{477B2634-4EEE-4E90-AF4E-78601D9271E5}" type="slidenum">
              <a:rPr lang="en-AU" smtClean="0"/>
              <a:t>8</a:t>
            </a:fld>
            <a:endParaRPr lang="en-AU"/>
          </a:p>
        </p:txBody>
      </p:sp>
    </p:spTree>
    <p:extLst>
      <p:ext uri="{BB962C8B-B14F-4D97-AF65-F5344CB8AC3E}">
        <p14:creationId xmlns:p14="http://schemas.microsoft.com/office/powerpoint/2010/main" val="136089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Easy data entry. With no = at the start of the </a:t>
            </a:r>
            <a:r>
              <a:rPr lang="en-AU" dirty="0" err="1"/>
              <a:t>formular</a:t>
            </a:r>
            <a:r>
              <a:rPr lang="en-AU" dirty="0"/>
              <a:t> bar, Mesh will be ‘smart’ and turn your input into the literal you meant. In future updates we’ll also let you copy and paste data.</a:t>
            </a:r>
          </a:p>
          <a:p>
            <a:r>
              <a:rPr lang="en-AU" dirty="0"/>
              <a:t>We’ll probably have separate files for sheet calcs and sheet display so that you know whether a change is purely cosmetic.</a:t>
            </a:r>
          </a:p>
          <a:p>
            <a:r>
              <a:rPr lang="en-AU" dirty="0"/>
              <a:t>Important: sheets are *just text* - just Shakti programs. So you can diff them, easily use version control tools like Git, etc. You can also run the calculations without needing Mesh at all – it’s just Shakti code.</a:t>
            </a:r>
          </a:p>
          <a:p>
            <a:endParaRPr lang="en-AU" dirty="0"/>
          </a:p>
        </p:txBody>
      </p:sp>
      <p:sp>
        <p:nvSpPr>
          <p:cNvPr id="4" name="Slide Number Placeholder 3"/>
          <p:cNvSpPr>
            <a:spLocks noGrp="1"/>
          </p:cNvSpPr>
          <p:nvPr>
            <p:ph type="sldNum" sz="quarter" idx="5"/>
          </p:nvPr>
        </p:nvSpPr>
        <p:spPr/>
        <p:txBody>
          <a:bodyPr/>
          <a:lstStyle/>
          <a:p>
            <a:fld id="{477B2634-4EEE-4E90-AF4E-78601D9271E5}" type="slidenum">
              <a:rPr lang="en-AU" smtClean="0"/>
              <a:t>10</a:t>
            </a:fld>
            <a:endParaRPr lang="en-AU"/>
          </a:p>
        </p:txBody>
      </p:sp>
    </p:spTree>
    <p:extLst>
      <p:ext uri="{BB962C8B-B14F-4D97-AF65-F5344CB8AC3E}">
        <p14:creationId xmlns:p14="http://schemas.microsoft.com/office/powerpoint/2010/main" val="422422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Dynamic table resizing.</a:t>
            </a:r>
          </a:p>
          <a:p>
            <a:r>
              <a:rPr lang="en-AU" dirty="0"/>
              <a:t>Notice the names (red text) – sometimes nicer to give more meaning than the cell’s location. Rename a cell by typing over the red text – it will update all references to that cell automatically.</a:t>
            </a:r>
          </a:p>
          <a:p>
            <a:r>
              <a:rPr lang="en-AU" dirty="0"/>
              <a:t>Also notice the display-code-driven formatting (‘years’, %, $).</a:t>
            </a:r>
          </a:p>
        </p:txBody>
      </p:sp>
      <p:sp>
        <p:nvSpPr>
          <p:cNvPr id="4" name="Slide Number Placeholder 3"/>
          <p:cNvSpPr>
            <a:spLocks noGrp="1"/>
          </p:cNvSpPr>
          <p:nvPr>
            <p:ph type="sldNum" sz="quarter" idx="5"/>
          </p:nvPr>
        </p:nvSpPr>
        <p:spPr/>
        <p:txBody>
          <a:bodyPr/>
          <a:lstStyle/>
          <a:p>
            <a:fld id="{477B2634-4EEE-4E90-AF4E-78601D9271E5}" type="slidenum">
              <a:rPr lang="en-AU" smtClean="0"/>
              <a:t>12</a:t>
            </a:fld>
            <a:endParaRPr lang="en-AU"/>
          </a:p>
        </p:txBody>
      </p:sp>
    </p:spTree>
    <p:extLst>
      <p:ext uri="{BB962C8B-B14F-4D97-AF65-F5344CB8AC3E}">
        <p14:creationId xmlns:p14="http://schemas.microsoft.com/office/powerpoint/2010/main" val="2690741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Streaming data example. With views this will be a smart </a:t>
            </a:r>
            <a:r>
              <a:rPr lang="en-AU" dirty="0" err="1"/>
              <a:t>recalc</a:t>
            </a:r>
            <a:r>
              <a:rPr lang="en-AU" dirty="0"/>
              <a:t> – only what’s necessary.</a:t>
            </a:r>
          </a:p>
          <a:p>
            <a:r>
              <a:rPr lang="en-AU" dirty="0"/>
              <a:t>Expose your sheet as a stateful or stateless API. Send data in, get results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Maybe you could view a running process and see what it’s doing, or send in some test data and see how it flows through the system.</a:t>
            </a:r>
          </a:p>
          <a:p>
            <a:r>
              <a:rPr lang="en-AU" dirty="0"/>
              <a:t>You can imagine writing a web framework in something like this. Request comes in, response comes out, see all the processing in between (URL dispatch, templates,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 heavy backend required – tiny Shakti runtime – so can start lots of instances of a sheet if you want, and setup/teardown very quickly.</a:t>
            </a:r>
          </a:p>
        </p:txBody>
      </p:sp>
      <p:sp>
        <p:nvSpPr>
          <p:cNvPr id="4" name="Slide Number Placeholder 3"/>
          <p:cNvSpPr>
            <a:spLocks noGrp="1"/>
          </p:cNvSpPr>
          <p:nvPr>
            <p:ph type="sldNum" sz="quarter" idx="5"/>
          </p:nvPr>
        </p:nvSpPr>
        <p:spPr/>
        <p:txBody>
          <a:bodyPr/>
          <a:lstStyle/>
          <a:p>
            <a:fld id="{477B2634-4EEE-4E90-AF4E-78601D9271E5}" type="slidenum">
              <a:rPr lang="en-AU" smtClean="0"/>
              <a:t>14</a:t>
            </a:fld>
            <a:endParaRPr lang="en-AU"/>
          </a:p>
        </p:txBody>
      </p:sp>
    </p:spTree>
    <p:extLst>
      <p:ext uri="{BB962C8B-B14F-4D97-AF65-F5344CB8AC3E}">
        <p14:creationId xmlns:p14="http://schemas.microsoft.com/office/powerpoint/2010/main" val="1806989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548C-58B9-4875-BEA5-FA159DABB5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78BE798-D586-4CDE-8D73-21A66689BE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2D8CD3A-9E95-4472-929A-49D5CDC8C181}"/>
              </a:ext>
            </a:extLst>
          </p:cNvPr>
          <p:cNvSpPr>
            <a:spLocks noGrp="1"/>
          </p:cNvSpPr>
          <p:nvPr>
            <p:ph type="dt" sz="half" idx="10"/>
          </p:nvPr>
        </p:nvSpPr>
        <p:spPr/>
        <p:txBody>
          <a:bodyPr/>
          <a:lstStyle/>
          <a:p>
            <a:fld id="{CA6D6F72-B52A-48E5-81C9-BD4310AACA76}" type="datetime1">
              <a:rPr lang="en-AU" smtClean="0"/>
              <a:t>17/03/2020</a:t>
            </a:fld>
            <a:endParaRPr lang="en-AU"/>
          </a:p>
        </p:txBody>
      </p:sp>
      <p:sp>
        <p:nvSpPr>
          <p:cNvPr id="5" name="Footer Placeholder 4">
            <a:extLst>
              <a:ext uri="{FF2B5EF4-FFF2-40B4-BE49-F238E27FC236}">
                <a16:creationId xmlns:a16="http://schemas.microsoft.com/office/drawing/2014/main" id="{E18B2661-740C-4F56-AFB0-CA7EDAF0396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7847640-55CF-4AEC-B750-B79635F42732}"/>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2616322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DC53-869C-4E01-AEF5-0E692C20E88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BD8D03E-BAF2-48CA-9FF2-93CFF01CBD1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D69B9F8-DEA3-4968-91F6-A0DF807CC27F}"/>
              </a:ext>
            </a:extLst>
          </p:cNvPr>
          <p:cNvSpPr>
            <a:spLocks noGrp="1"/>
          </p:cNvSpPr>
          <p:nvPr>
            <p:ph type="dt" sz="half" idx="10"/>
          </p:nvPr>
        </p:nvSpPr>
        <p:spPr/>
        <p:txBody>
          <a:bodyPr/>
          <a:lstStyle/>
          <a:p>
            <a:fld id="{C73D37F9-EF3E-489D-A1FC-B900CE2939E6}" type="datetime1">
              <a:rPr lang="en-AU" smtClean="0"/>
              <a:t>17/03/2020</a:t>
            </a:fld>
            <a:endParaRPr lang="en-AU"/>
          </a:p>
        </p:txBody>
      </p:sp>
      <p:sp>
        <p:nvSpPr>
          <p:cNvPr id="5" name="Footer Placeholder 4">
            <a:extLst>
              <a:ext uri="{FF2B5EF4-FFF2-40B4-BE49-F238E27FC236}">
                <a16:creationId xmlns:a16="http://schemas.microsoft.com/office/drawing/2014/main" id="{5604B354-C906-4704-95D3-1021C93C46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2DDD5CF-3BF0-4256-9A54-5D3BC78EDE38}"/>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1527022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94E9B0-8559-475C-8FA2-06E194096C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712888C-AF29-4837-84DB-E869CF4342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64B95A0-7579-4E95-BB0A-9512FC6EA59A}"/>
              </a:ext>
            </a:extLst>
          </p:cNvPr>
          <p:cNvSpPr>
            <a:spLocks noGrp="1"/>
          </p:cNvSpPr>
          <p:nvPr>
            <p:ph type="dt" sz="half" idx="10"/>
          </p:nvPr>
        </p:nvSpPr>
        <p:spPr/>
        <p:txBody>
          <a:bodyPr/>
          <a:lstStyle/>
          <a:p>
            <a:fld id="{66ADBCEC-DDCD-4A2B-B96F-CCA2EF593CFE}" type="datetime1">
              <a:rPr lang="en-AU" smtClean="0"/>
              <a:t>17/03/2020</a:t>
            </a:fld>
            <a:endParaRPr lang="en-AU"/>
          </a:p>
        </p:txBody>
      </p:sp>
      <p:sp>
        <p:nvSpPr>
          <p:cNvPr id="5" name="Footer Placeholder 4">
            <a:extLst>
              <a:ext uri="{FF2B5EF4-FFF2-40B4-BE49-F238E27FC236}">
                <a16:creationId xmlns:a16="http://schemas.microsoft.com/office/drawing/2014/main" id="{2E0473D5-178B-4761-A28F-E32E8A118ED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F34E372-6783-44D6-8CA3-9AF2DA3317A3}"/>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1956068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593A-892C-435C-B8A1-CE812248415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CCA4C69-86BE-48B0-93DA-D95A616BCD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DD32C30-5390-45CB-ACE6-5D84593C9A5B}"/>
              </a:ext>
            </a:extLst>
          </p:cNvPr>
          <p:cNvSpPr>
            <a:spLocks noGrp="1"/>
          </p:cNvSpPr>
          <p:nvPr>
            <p:ph type="dt" sz="half" idx="10"/>
          </p:nvPr>
        </p:nvSpPr>
        <p:spPr/>
        <p:txBody>
          <a:bodyPr/>
          <a:lstStyle/>
          <a:p>
            <a:fld id="{9479975C-2AC8-47B4-91B6-E1C6EF456677}" type="datetime1">
              <a:rPr lang="en-AU" smtClean="0"/>
              <a:t>17/03/2020</a:t>
            </a:fld>
            <a:endParaRPr lang="en-AU"/>
          </a:p>
        </p:txBody>
      </p:sp>
      <p:sp>
        <p:nvSpPr>
          <p:cNvPr id="5" name="Footer Placeholder 4">
            <a:extLst>
              <a:ext uri="{FF2B5EF4-FFF2-40B4-BE49-F238E27FC236}">
                <a16:creationId xmlns:a16="http://schemas.microsoft.com/office/drawing/2014/main" id="{796080E8-111E-436B-ACF4-212277581ED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30A840-BB4D-458B-B3A8-18F94ACA05D3}"/>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2443336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9B14-55A6-4A80-8C35-690D56031F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8E08E88-E4B7-46EF-A96F-135E2A29E0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1418F1-AFBE-4768-A8DC-20CC68F039B6}"/>
              </a:ext>
            </a:extLst>
          </p:cNvPr>
          <p:cNvSpPr>
            <a:spLocks noGrp="1"/>
          </p:cNvSpPr>
          <p:nvPr>
            <p:ph type="dt" sz="half" idx="10"/>
          </p:nvPr>
        </p:nvSpPr>
        <p:spPr/>
        <p:txBody>
          <a:bodyPr/>
          <a:lstStyle/>
          <a:p>
            <a:fld id="{A7B33E60-DEDC-4F80-BA88-24474414D4F6}" type="datetime1">
              <a:rPr lang="en-AU" smtClean="0"/>
              <a:t>17/03/2020</a:t>
            </a:fld>
            <a:endParaRPr lang="en-AU"/>
          </a:p>
        </p:txBody>
      </p:sp>
      <p:sp>
        <p:nvSpPr>
          <p:cNvPr id="5" name="Footer Placeholder 4">
            <a:extLst>
              <a:ext uri="{FF2B5EF4-FFF2-40B4-BE49-F238E27FC236}">
                <a16:creationId xmlns:a16="http://schemas.microsoft.com/office/drawing/2014/main" id="{68A09AA8-878E-485A-9C98-AD96DF27CF8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E86E88D-10DE-4972-920F-BE649E429301}"/>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2269578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DC64-B38E-4559-9DE2-72CA5778E25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584BDED-D8BB-424C-A22D-8F2CA84B7B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732ED76-8BE3-4175-9F39-BAF5B130573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10BEF19-FF99-495F-9B73-4BC9BFAD4DEA}"/>
              </a:ext>
            </a:extLst>
          </p:cNvPr>
          <p:cNvSpPr>
            <a:spLocks noGrp="1"/>
          </p:cNvSpPr>
          <p:nvPr>
            <p:ph type="dt" sz="half" idx="10"/>
          </p:nvPr>
        </p:nvSpPr>
        <p:spPr/>
        <p:txBody>
          <a:bodyPr/>
          <a:lstStyle/>
          <a:p>
            <a:fld id="{5B3F5364-3F07-43E9-8F1B-7125FB4179BE}" type="datetime1">
              <a:rPr lang="en-AU" smtClean="0"/>
              <a:t>17/03/2020</a:t>
            </a:fld>
            <a:endParaRPr lang="en-AU"/>
          </a:p>
        </p:txBody>
      </p:sp>
      <p:sp>
        <p:nvSpPr>
          <p:cNvPr id="6" name="Footer Placeholder 5">
            <a:extLst>
              <a:ext uri="{FF2B5EF4-FFF2-40B4-BE49-F238E27FC236}">
                <a16:creationId xmlns:a16="http://schemas.microsoft.com/office/drawing/2014/main" id="{61AC94DF-7D92-4F54-931C-CCC5BB3AA64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23EB373-29B5-4413-9392-33409CBD2C04}"/>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34747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D85D-8A28-4B93-A9BC-CB5E96DE5A6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8CE03C3-BF62-435C-A1D5-AEB5AAC001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E6BD51-E07C-4D8B-B8E4-9971A3BA95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401354E-20BF-4F68-BDE2-4EBFDF2889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DED577-F53A-4EE1-9BDA-631AACCDEF5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6DDB57F-3476-4DAF-9E9D-9A5AAF21504C}"/>
              </a:ext>
            </a:extLst>
          </p:cNvPr>
          <p:cNvSpPr>
            <a:spLocks noGrp="1"/>
          </p:cNvSpPr>
          <p:nvPr>
            <p:ph type="dt" sz="half" idx="10"/>
          </p:nvPr>
        </p:nvSpPr>
        <p:spPr/>
        <p:txBody>
          <a:bodyPr/>
          <a:lstStyle/>
          <a:p>
            <a:fld id="{2876861D-319C-4EA3-A9BD-0EBFB41BAFE0}" type="datetime1">
              <a:rPr lang="en-AU" smtClean="0"/>
              <a:t>17/03/2020</a:t>
            </a:fld>
            <a:endParaRPr lang="en-AU"/>
          </a:p>
        </p:txBody>
      </p:sp>
      <p:sp>
        <p:nvSpPr>
          <p:cNvPr id="8" name="Footer Placeholder 7">
            <a:extLst>
              <a:ext uri="{FF2B5EF4-FFF2-40B4-BE49-F238E27FC236}">
                <a16:creationId xmlns:a16="http://schemas.microsoft.com/office/drawing/2014/main" id="{F92FB99B-AE81-40BA-AFAE-4DEEBF6CE63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D1C013F-36B2-4E75-B90A-8C3F45E69EC8}"/>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4108940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3175-CD99-4C56-A471-338504DAC37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63DE2D4-886B-4916-BAC5-0970B8127BC8}"/>
              </a:ext>
            </a:extLst>
          </p:cNvPr>
          <p:cNvSpPr>
            <a:spLocks noGrp="1"/>
          </p:cNvSpPr>
          <p:nvPr>
            <p:ph type="dt" sz="half" idx="10"/>
          </p:nvPr>
        </p:nvSpPr>
        <p:spPr/>
        <p:txBody>
          <a:bodyPr/>
          <a:lstStyle/>
          <a:p>
            <a:fld id="{5884CC94-2C8D-4200-9BA0-09302FC18B52}" type="datetime1">
              <a:rPr lang="en-AU" smtClean="0"/>
              <a:t>17/03/2020</a:t>
            </a:fld>
            <a:endParaRPr lang="en-AU"/>
          </a:p>
        </p:txBody>
      </p:sp>
      <p:sp>
        <p:nvSpPr>
          <p:cNvPr id="4" name="Footer Placeholder 3">
            <a:extLst>
              <a:ext uri="{FF2B5EF4-FFF2-40B4-BE49-F238E27FC236}">
                <a16:creationId xmlns:a16="http://schemas.microsoft.com/office/drawing/2014/main" id="{EBEA0FE3-620D-4367-8E45-4A53E5DF390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DD5907F-5696-460F-8AD9-7AD0EB589FEF}"/>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3562372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7CCE21-3C39-45A5-A947-C7D0FBE42517}"/>
              </a:ext>
            </a:extLst>
          </p:cNvPr>
          <p:cNvSpPr>
            <a:spLocks noGrp="1"/>
          </p:cNvSpPr>
          <p:nvPr>
            <p:ph type="dt" sz="half" idx="10"/>
          </p:nvPr>
        </p:nvSpPr>
        <p:spPr/>
        <p:txBody>
          <a:bodyPr/>
          <a:lstStyle/>
          <a:p>
            <a:fld id="{47CBCCBE-5805-4D7F-9B7E-80ABF6F5C18B}" type="datetime1">
              <a:rPr lang="en-AU" smtClean="0"/>
              <a:t>17/03/2020</a:t>
            </a:fld>
            <a:endParaRPr lang="en-AU"/>
          </a:p>
        </p:txBody>
      </p:sp>
      <p:sp>
        <p:nvSpPr>
          <p:cNvPr id="3" name="Footer Placeholder 2">
            <a:extLst>
              <a:ext uri="{FF2B5EF4-FFF2-40B4-BE49-F238E27FC236}">
                <a16:creationId xmlns:a16="http://schemas.microsoft.com/office/drawing/2014/main" id="{F68047FB-E08F-4A0D-BE27-5913D4F1763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9880E9B-B961-4013-818D-C44943B6C77F}"/>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2987734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3980-191D-43B8-908A-FCD5F909D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1E9B84B-8CCC-4AA2-8A40-533BFCC67A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D2479D0-8BA3-43C6-AA58-731881160B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650B27-8E07-467C-A63C-48B06BB176B1}"/>
              </a:ext>
            </a:extLst>
          </p:cNvPr>
          <p:cNvSpPr>
            <a:spLocks noGrp="1"/>
          </p:cNvSpPr>
          <p:nvPr>
            <p:ph type="dt" sz="half" idx="10"/>
          </p:nvPr>
        </p:nvSpPr>
        <p:spPr/>
        <p:txBody>
          <a:bodyPr/>
          <a:lstStyle/>
          <a:p>
            <a:fld id="{10D0287B-6B14-4313-B85A-E9C93E2CBB1E}" type="datetime1">
              <a:rPr lang="en-AU" smtClean="0"/>
              <a:t>17/03/2020</a:t>
            </a:fld>
            <a:endParaRPr lang="en-AU"/>
          </a:p>
        </p:txBody>
      </p:sp>
      <p:sp>
        <p:nvSpPr>
          <p:cNvPr id="6" name="Footer Placeholder 5">
            <a:extLst>
              <a:ext uri="{FF2B5EF4-FFF2-40B4-BE49-F238E27FC236}">
                <a16:creationId xmlns:a16="http://schemas.microsoft.com/office/drawing/2014/main" id="{84A3971A-9634-4B5E-914C-713749CD912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585953-1F35-437E-9103-3A2AC0748A61}"/>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581755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235F-6B13-49D1-A252-93505541FB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F8E9756-18D0-4A13-87AE-3B2F9E192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768EA49-6FC7-46E9-8C0F-3325A01B5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A4666C9-77FB-4791-B857-6A876CFD7DC7}"/>
              </a:ext>
            </a:extLst>
          </p:cNvPr>
          <p:cNvSpPr>
            <a:spLocks noGrp="1"/>
          </p:cNvSpPr>
          <p:nvPr>
            <p:ph type="dt" sz="half" idx="10"/>
          </p:nvPr>
        </p:nvSpPr>
        <p:spPr/>
        <p:txBody>
          <a:bodyPr/>
          <a:lstStyle/>
          <a:p>
            <a:fld id="{CE9CAD00-69C1-41A6-8F7D-D27E5F904249}" type="datetime1">
              <a:rPr lang="en-AU" smtClean="0"/>
              <a:t>17/03/2020</a:t>
            </a:fld>
            <a:endParaRPr lang="en-AU"/>
          </a:p>
        </p:txBody>
      </p:sp>
      <p:sp>
        <p:nvSpPr>
          <p:cNvPr id="6" name="Footer Placeholder 5">
            <a:extLst>
              <a:ext uri="{FF2B5EF4-FFF2-40B4-BE49-F238E27FC236}">
                <a16:creationId xmlns:a16="http://schemas.microsoft.com/office/drawing/2014/main" id="{951F2D51-A8C6-49E9-8613-0148AE1CC5A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62A6856-7236-49C9-9B02-EAD7A6B9D1CE}"/>
              </a:ext>
            </a:extLst>
          </p:cNvPr>
          <p:cNvSpPr>
            <a:spLocks noGrp="1"/>
          </p:cNvSpPr>
          <p:nvPr>
            <p:ph type="sldNum" sz="quarter" idx="12"/>
          </p:nvPr>
        </p:nvSpPr>
        <p:spPr/>
        <p:txBody>
          <a:bodyPr/>
          <a:lstStyle/>
          <a:p>
            <a:fld id="{038649BF-A318-4AA1-A8FD-1584CBFF37F4}" type="slidenum">
              <a:rPr lang="en-AU" smtClean="0"/>
              <a:t>‹#›</a:t>
            </a:fld>
            <a:endParaRPr lang="en-AU"/>
          </a:p>
        </p:txBody>
      </p:sp>
    </p:spTree>
    <p:extLst>
      <p:ext uri="{BB962C8B-B14F-4D97-AF65-F5344CB8AC3E}">
        <p14:creationId xmlns:p14="http://schemas.microsoft.com/office/powerpoint/2010/main" val="392241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07A369-57F6-4A39-9941-796EEC3A43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124ACC-593D-4BF7-B099-39610D5D60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DA2FD38-CE9B-4202-BD61-C9A011CA3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BC2701-5DBC-41CB-A94F-C22BE8F24D86}" type="datetime1">
              <a:rPr lang="en-AU" smtClean="0"/>
              <a:t>17/03/2020</a:t>
            </a:fld>
            <a:endParaRPr lang="en-AU"/>
          </a:p>
        </p:txBody>
      </p:sp>
      <p:sp>
        <p:nvSpPr>
          <p:cNvPr id="5" name="Footer Placeholder 4">
            <a:extLst>
              <a:ext uri="{FF2B5EF4-FFF2-40B4-BE49-F238E27FC236}">
                <a16:creationId xmlns:a16="http://schemas.microsoft.com/office/drawing/2014/main" id="{334ABE5B-3C32-4C93-8C01-59E19679B4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B512ECD-79F2-40BA-AE21-A7092A3CFD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8649BF-A318-4AA1-A8FD-1584CBFF37F4}" type="slidenum">
              <a:rPr lang="en-AU" smtClean="0"/>
              <a:t>‹#›</a:t>
            </a:fld>
            <a:endParaRPr lang="en-AU"/>
          </a:p>
        </p:txBody>
      </p:sp>
    </p:spTree>
    <p:extLst>
      <p:ext uri="{BB962C8B-B14F-4D97-AF65-F5344CB8AC3E}">
        <p14:creationId xmlns:p14="http://schemas.microsoft.com/office/powerpoint/2010/main" val="2088259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mailto:chrispsn@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unsplash.com/s/photos/world-map?utm_source=unsplash&amp;utm_medium=referral&amp;utm_content=creditCopyText" TargetMode="External"/><Relationship Id="rId4" Type="http://schemas.openxmlformats.org/officeDocument/2006/relationships/hyperlink" Target="https://unsplash.com/@nasa?utm_source=unsplash&amp;utm_medium=referral&amp;utm_content=creditCopy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AFBC7-7F86-4940-AA78-35B7A36926DE}"/>
              </a:ext>
            </a:extLst>
          </p:cNvPr>
          <p:cNvSpPr>
            <a:spLocks noGrp="1"/>
          </p:cNvSpPr>
          <p:nvPr>
            <p:ph type="sldNum" sz="quarter" idx="12"/>
          </p:nvPr>
        </p:nvSpPr>
        <p:spPr/>
        <p:txBody>
          <a:bodyPr/>
          <a:lstStyle/>
          <a:p>
            <a:fld id="{038649BF-A318-4AA1-A8FD-1584CBFF37F4}" type="slidenum">
              <a:rPr lang="en-AU" smtClean="0"/>
              <a:t>1</a:t>
            </a:fld>
            <a:endParaRPr lang="en-AU" dirty="0"/>
          </a:p>
        </p:txBody>
      </p:sp>
      <p:pic>
        <p:nvPicPr>
          <p:cNvPr id="7" name="Picture 6">
            <a:extLst>
              <a:ext uri="{FF2B5EF4-FFF2-40B4-BE49-F238E27FC236}">
                <a16:creationId xmlns:a16="http://schemas.microsoft.com/office/drawing/2014/main" id="{3DECBFEA-354B-4559-B31E-D5D43D454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950" y="329071"/>
            <a:ext cx="6896100" cy="6199859"/>
          </a:xfrm>
          <a:prstGeom prst="rect">
            <a:avLst/>
          </a:prstGeom>
          <a:solidFill>
            <a:schemeClr val="bg1"/>
          </a:solidFill>
        </p:spPr>
      </p:pic>
      <p:sp>
        <p:nvSpPr>
          <p:cNvPr id="8" name="Subtitle 2">
            <a:extLst>
              <a:ext uri="{FF2B5EF4-FFF2-40B4-BE49-F238E27FC236}">
                <a16:creationId xmlns:a16="http://schemas.microsoft.com/office/drawing/2014/main" id="{69A447C0-E124-4781-BCA7-B8A7D250D523}"/>
              </a:ext>
            </a:extLst>
          </p:cNvPr>
          <p:cNvSpPr>
            <a:spLocks noGrp="1"/>
          </p:cNvSpPr>
          <p:nvPr>
            <p:ph type="subTitle" idx="1"/>
          </p:nvPr>
        </p:nvSpPr>
        <p:spPr>
          <a:xfrm>
            <a:off x="1524000" y="4455478"/>
            <a:ext cx="9144000" cy="1655762"/>
          </a:xfrm>
        </p:spPr>
        <p:txBody>
          <a:bodyPr>
            <a:normAutofit/>
          </a:bodyPr>
          <a:lstStyle/>
          <a:p>
            <a:r>
              <a:rPr lang="en-AU" sz="2800" dirty="0"/>
              <a:t>Code editor that feels like a spreadsheet</a:t>
            </a:r>
          </a:p>
        </p:txBody>
      </p:sp>
    </p:spTree>
    <p:extLst>
      <p:ext uri="{BB962C8B-B14F-4D97-AF65-F5344CB8AC3E}">
        <p14:creationId xmlns:p14="http://schemas.microsoft.com/office/powerpoint/2010/main" val="997419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A644C19-593E-4D25-8565-A29ECBA1A853}"/>
              </a:ext>
            </a:extLst>
          </p:cNvPr>
          <p:cNvSpPr>
            <a:spLocks noGrp="1"/>
          </p:cNvSpPr>
          <p:nvPr>
            <p:ph type="sldNum" sz="quarter" idx="12"/>
          </p:nvPr>
        </p:nvSpPr>
        <p:spPr/>
        <p:txBody>
          <a:bodyPr/>
          <a:lstStyle/>
          <a:p>
            <a:fld id="{038649BF-A318-4AA1-A8FD-1584CBFF37F4}" type="slidenum">
              <a:rPr lang="en-AU" smtClean="0"/>
              <a:t>10</a:t>
            </a:fld>
            <a:endParaRPr lang="en-AU"/>
          </a:p>
        </p:txBody>
      </p:sp>
      <p:pic>
        <p:nvPicPr>
          <p:cNvPr id="9" name="Picture 8">
            <a:extLst>
              <a:ext uri="{FF2B5EF4-FFF2-40B4-BE49-F238E27FC236}">
                <a16:creationId xmlns:a16="http://schemas.microsoft.com/office/drawing/2014/main" id="{DCE79FA2-0601-4267-A9C9-B3B2545C4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938" y="729000"/>
            <a:ext cx="9986124" cy="5400000"/>
          </a:xfrm>
          <a:prstGeom prst="rect">
            <a:avLst/>
          </a:prstGeom>
        </p:spPr>
      </p:pic>
    </p:spTree>
    <p:extLst>
      <p:ext uri="{BB962C8B-B14F-4D97-AF65-F5344CB8AC3E}">
        <p14:creationId xmlns:p14="http://schemas.microsoft.com/office/powerpoint/2010/main" val="298067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6EA8AC-8E84-438A-8E3A-444D6A190059}"/>
              </a:ext>
            </a:extLst>
          </p:cNvPr>
          <p:cNvSpPr>
            <a:spLocks noGrp="1"/>
          </p:cNvSpPr>
          <p:nvPr>
            <p:ph type="sldNum" sz="quarter" idx="12"/>
          </p:nvPr>
        </p:nvSpPr>
        <p:spPr/>
        <p:txBody>
          <a:bodyPr/>
          <a:lstStyle/>
          <a:p>
            <a:fld id="{038649BF-A318-4AA1-A8FD-1584CBFF37F4}" type="slidenum">
              <a:rPr lang="en-AU" smtClean="0"/>
              <a:t>11</a:t>
            </a:fld>
            <a:endParaRPr lang="en-AU"/>
          </a:p>
        </p:txBody>
      </p:sp>
      <p:sp>
        <p:nvSpPr>
          <p:cNvPr id="6" name="TextBox 5">
            <a:extLst>
              <a:ext uri="{FF2B5EF4-FFF2-40B4-BE49-F238E27FC236}">
                <a16:creationId xmlns:a16="http://schemas.microsoft.com/office/drawing/2014/main" id="{586C07D2-BBAF-47BE-BCF3-A398630E322A}"/>
              </a:ext>
            </a:extLst>
          </p:cNvPr>
          <p:cNvSpPr txBox="1"/>
          <p:nvPr/>
        </p:nvSpPr>
        <p:spPr>
          <a:xfrm>
            <a:off x="2444416" y="2598004"/>
            <a:ext cx="7303168" cy="1661993"/>
          </a:xfrm>
          <a:prstGeom prst="rect">
            <a:avLst/>
          </a:prstGeom>
          <a:noFill/>
        </p:spPr>
        <p:txBody>
          <a:bodyPr wrap="square" rtlCol="0">
            <a:spAutoFit/>
          </a:bodyPr>
          <a:lstStyle/>
          <a:p>
            <a:pPr algn="ctr"/>
            <a:r>
              <a:rPr lang="en-AU" sz="5400" b="1" dirty="0"/>
              <a:t>Example: loan schedule</a:t>
            </a:r>
            <a:br>
              <a:rPr lang="en-AU" sz="5400" b="1" dirty="0"/>
            </a:br>
            <a:r>
              <a:rPr lang="en-AU" sz="4400" b="1" dirty="0"/>
              <a:t>(JS prototype)</a:t>
            </a:r>
            <a:endParaRPr lang="en-AU" sz="5400" b="1" dirty="0"/>
          </a:p>
        </p:txBody>
      </p:sp>
    </p:spTree>
    <p:extLst>
      <p:ext uri="{BB962C8B-B14F-4D97-AF65-F5344CB8AC3E}">
        <p14:creationId xmlns:p14="http://schemas.microsoft.com/office/powerpoint/2010/main" val="287636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8C964-98E0-4B2D-B612-C5B15D74BA5A}"/>
              </a:ext>
            </a:extLst>
          </p:cNvPr>
          <p:cNvSpPr>
            <a:spLocks noGrp="1"/>
          </p:cNvSpPr>
          <p:nvPr>
            <p:ph type="sldNum" sz="quarter" idx="12"/>
          </p:nvPr>
        </p:nvSpPr>
        <p:spPr/>
        <p:txBody>
          <a:bodyPr/>
          <a:lstStyle/>
          <a:p>
            <a:fld id="{038649BF-A318-4AA1-A8FD-1584CBFF37F4}" type="slidenum">
              <a:rPr lang="en-AU" smtClean="0"/>
              <a:t>12</a:t>
            </a:fld>
            <a:endParaRPr lang="en-AU"/>
          </a:p>
        </p:txBody>
      </p:sp>
      <p:pic>
        <p:nvPicPr>
          <p:cNvPr id="5" name="Picture 4">
            <a:extLst>
              <a:ext uri="{FF2B5EF4-FFF2-40B4-BE49-F238E27FC236}">
                <a16:creationId xmlns:a16="http://schemas.microsoft.com/office/drawing/2014/main" id="{50E979C4-51CD-4DB9-AA2C-92982C4BA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674" y="729000"/>
            <a:ext cx="8204652" cy="5400000"/>
          </a:xfrm>
          <a:prstGeom prst="rect">
            <a:avLst/>
          </a:prstGeom>
        </p:spPr>
      </p:pic>
    </p:spTree>
    <p:extLst>
      <p:ext uri="{BB962C8B-B14F-4D97-AF65-F5344CB8AC3E}">
        <p14:creationId xmlns:p14="http://schemas.microsoft.com/office/powerpoint/2010/main" val="128545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6EA8AC-8E84-438A-8E3A-444D6A190059}"/>
              </a:ext>
            </a:extLst>
          </p:cNvPr>
          <p:cNvSpPr>
            <a:spLocks noGrp="1"/>
          </p:cNvSpPr>
          <p:nvPr>
            <p:ph type="sldNum" sz="quarter" idx="12"/>
          </p:nvPr>
        </p:nvSpPr>
        <p:spPr/>
        <p:txBody>
          <a:bodyPr/>
          <a:lstStyle/>
          <a:p>
            <a:fld id="{038649BF-A318-4AA1-A8FD-1584CBFF37F4}" type="slidenum">
              <a:rPr lang="en-AU" smtClean="0"/>
              <a:t>13</a:t>
            </a:fld>
            <a:endParaRPr lang="en-AU"/>
          </a:p>
        </p:txBody>
      </p:sp>
      <p:sp>
        <p:nvSpPr>
          <p:cNvPr id="6" name="TextBox 5">
            <a:extLst>
              <a:ext uri="{FF2B5EF4-FFF2-40B4-BE49-F238E27FC236}">
                <a16:creationId xmlns:a16="http://schemas.microsoft.com/office/drawing/2014/main" id="{586C07D2-BBAF-47BE-BCF3-A398630E322A}"/>
              </a:ext>
            </a:extLst>
          </p:cNvPr>
          <p:cNvSpPr txBox="1"/>
          <p:nvPr/>
        </p:nvSpPr>
        <p:spPr>
          <a:xfrm>
            <a:off x="2444416" y="2967335"/>
            <a:ext cx="7303168" cy="923330"/>
          </a:xfrm>
          <a:prstGeom prst="rect">
            <a:avLst/>
          </a:prstGeom>
          <a:noFill/>
        </p:spPr>
        <p:txBody>
          <a:bodyPr wrap="square" rtlCol="0">
            <a:spAutoFit/>
          </a:bodyPr>
          <a:lstStyle/>
          <a:p>
            <a:pPr algn="ctr"/>
            <a:r>
              <a:rPr lang="en-AU" sz="5400" b="1" dirty="0"/>
              <a:t>Streaming</a:t>
            </a:r>
          </a:p>
        </p:txBody>
      </p:sp>
    </p:spTree>
    <p:extLst>
      <p:ext uri="{BB962C8B-B14F-4D97-AF65-F5344CB8AC3E}">
        <p14:creationId xmlns:p14="http://schemas.microsoft.com/office/powerpoint/2010/main" val="31519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6FD86-2D19-4B66-9F6D-E92B3937403F}"/>
              </a:ext>
            </a:extLst>
          </p:cNvPr>
          <p:cNvSpPr>
            <a:spLocks noGrp="1"/>
          </p:cNvSpPr>
          <p:nvPr>
            <p:ph type="sldNum" sz="quarter" idx="12"/>
          </p:nvPr>
        </p:nvSpPr>
        <p:spPr/>
        <p:txBody>
          <a:bodyPr/>
          <a:lstStyle/>
          <a:p>
            <a:fld id="{038649BF-A318-4AA1-A8FD-1584CBFF37F4}" type="slidenum">
              <a:rPr lang="en-AU" smtClean="0"/>
              <a:t>14</a:t>
            </a:fld>
            <a:endParaRPr lang="en-AU"/>
          </a:p>
        </p:txBody>
      </p:sp>
      <p:pic>
        <p:nvPicPr>
          <p:cNvPr id="4" name="Picture 3">
            <a:extLst>
              <a:ext uri="{FF2B5EF4-FFF2-40B4-BE49-F238E27FC236}">
                <a16:creationId xmlns:a16="http://schemas.microsoft.com/office/drawing/2014/main" id="{8E257535-C16B-428F-BA74-01C9D48AE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694" y="729000"/>
            <a:ext cx="7208612" cy="5400000"/>
          </a:xfrm>
          <a:prstGeom prst="rect">
            <a:avLst/>
          </a:prstGeom>
        </p:spPr>
      </p:pic>
    </p:spTree>
    <p:extLst>
      <p:ext uri="{BB962C8B-B14F-4D97-AF65-F5344CB8AC3E}">
        <p14:creationId xmlns:p14="http://schemas.microsoft.com/office/powerpoint/2010/main" val="3104729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6EA8AC-8E84-438A-8E3A-444D6A190059}"/>
              </a:ext>
            </a:extLst>
          </p:cNvPr>
          <p:cNvSpPr>
            <a:spLocks noGrp="1"/>
          </p:cNvSpPr>
          <p:nvPr>
            <p:ph type="sldNum" sz="quarter" idx="12"/>
          </p:nvPr>
        </p:nvSpPr>
        <p:spPr/>
        <p:txBody>
          <a:bodyPr/>
          <a:lstStyle/>
          <a:p>
            <a:fld id="{038649BF-A318-4AA1-A8FD-1584CBFF37F4}" type="slidenum">
              <a:rPr lang="en-AU" smtClean="0"/>
              <a:t>15</a:t>
            </a:fld>
            <a:endParaRPr lang="en-AU"/>
          </a:p>
        </p:txBody>
      </p:sp>
      <p:sp>
        <p:nvSpPr>
          <p:cNvPr id="6" name="TextBox 5">
            <a:extLst>
              <a:ext uri="{FF2B5EF4-FFF2-40B4-BE49-F238E27FC236}">
                <a16:creationId xmlns:a16="http://schemas.microsoft.com/office/drawing/2014/main" id="{586C07D2-BBAF-47BE-BCF3-A398630E322A}"/>
              </a:ext>
            </a:extLst>
          </p:cNvPr>
          <p:cNvSpPr txBox="1"/>
          <p:nvPr/>
        </p:nvSpPr>
        <p:spPr>
          <a:xfrm>
            <a:off x="2444416" y="2967335"/>
            <a:ext cx="7303168" cy="923330"/>
          </a:xfrm>
          <a:prstGeom prst="rect">
            <a:avLst/>
          </a:prstGeom>
          <a:noFill/>
        </p:spPr>
        <p:txBody>
          <a:bodyPr wrap="square" rtlCol="0">
            <a:spAutoFit/>
          </a:bodyPr>
          <a:lstStyle/>
          <a:p>
            <a:pPr algn="ctr"/>
            <a:r>
              <a:rPr lang="en-AU" sz="5400" b="1" dirty="0"/>
              <a:t>Write real programs</a:t>
            </a:r>
          </a:p>
        </p:txBody>
      </p:sp>
    </p:spTree>
    <p:extLst>
      <p:ext uri="{BB962C8B-B14F-4D97-AF65-F5344CB8AC3E}">
        <p14:creationId xmlns:p14="http://schemas.microsoft.com/office/powerpoint/2010/main" val="2173953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6EA8AC-8E84-438A-8E3A-444D6A190059}"/>
              </a:ext>
            </a:extLst>
          </p:cNvPr>
          <p:cNvSpPr>
            <a:spLocks noGrp="1"/>
          </p:cNvSpPr>
          <p:nvPr>
            <p:ph type="sldNum" sz="quarter" idx="12"/>
          </p:nvPr>
        </p:nvSpPr>
        <p:spPr/>
        <p:txBody>
          <a:bodyPr/>
          <a:lstStyle/>
          <a:p>
            <a:fld id="{038649BF-A318-4AA1-A8FD-1584CBFF37F4}" type="slidenum">
              <a:rPr lang="en-AU" smtClean="0"/>
              <a:t>16</a:t>
            </a:fld>
            <a:endParaRPr lang="en-AU"/>
          </a:p>
        </p:txBody>
      </p:sp>
      <p:sp>
        <p:nvSpPr>
          <p:cNvPr id="6" name="TextBox 5">
            <a:extLst>
              <a:ext uri="{FF2B5EF4-FFF2-40B4-BE49-F238E27FC236}">
                <a16:creationId xmlns:a16="http://schemas.microsoft.com/office/drawing/2014/main" id="{586C07D2-BBAF-47BE-BCF3-A398630E322A}"/>
              </a:ext>
            </a:extLst>
          </p:cNvPr>
          <p:cNvSpPr txBox="1"/>
          <p:nvPr/>
        </p:nvSpPr>
        <p:spPr>
          <a:xfrm>
            <a:off x="2444416" y="2598004"/>
            <a:ext cx="7303168" cy="1661993"/>
          </a:xfrm>
          <a:prstGeom prst="rect">
            <a:avLst/>
          </a:prstGeom>
          <a:noFill/>
        </p:spPr>
        <p:txBody>
          <a:bodyPr wrap="square" rtlCol="0">
            <a:spAutoFit/>
          </a:bodyPr>
          <a:lstStyle/>
          <a:p>
            <a:pPr algn="ctr"/>
            <a:r>
              <a:rPr lang="en-AU" sz="5400" b="1" dirty="0"/>
              <a:t>Example: Mesh backend</a:t>
            </a:r>
            <a:br>
              <a:rPr lang="en-AU" sz="5400" b="1" dirty="0"/>
            </a:br>
            <a:r>
              <a:rPr lang="en-AU" sz="4400" b="1" dirty="0"/>
              <a:t>(JS prototype)</a:t>
            </a:r>
            <a:endParaRPr lang="en-AU" sz="5400" b="1" dirty="0"/>
          </a:p>
        </p:txBody>
      </p:sp>
    </p:spTree>
    <p:extLst>
      <p:ext uri="{BB962C8B-B14F-4D97-AF65-F5344CB8AC3E}">
        <p14:creationId xmlns:p14="http://schemas.microsoft.com/office/powerpoint/2010/main" val="3006024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492325A-0D4D-4280-8F9E-0975FFE923FD}"/>
              </a:ext>
            </a:extLst>
          </p:cNvPr>
          <p:cNvSpPr>
            <a:spLocks noGrp="1"/>
          </p:cNvSpPr>
          <p:nvPr>
            <p:ph type="sldNum" sz="quarter" idx="12"/>
          </p:nvPr>
        </p:nvSpPr>
        <p:spPr/>
        <p:txBody>
          <a:bodyPr/>
          <a:lstStyle/>
          <a:p>
            <a:fld id="{038649BF-A318-4AA1-A8FD-1584CBFF37F4}" type="slidenum">
              <a:rPr lang="en-AU" smtClean="0"/>
              <a:t>17</a:t>
            </a:fld>
            <a:endParaRPr lang="en-AU"/>
          </a:p>
        </p:txBody>
      </p:sp>
      <p:pic>
        <p:nvPicPr>
          <p:cNvPr id="8" name="Picture 7">
            <a:extLst>
              <a:ext uri="{FF2B5EF4-FFF2-40B4-BE49-F238E27FC236}">
                <a16:creationId xmlns:a16="http://schemas.microsoft.com/office/drawing/2014/main" id="{540DCA73-B20C-4D5A-AA4F-957FA7B6214D}"/>
              </a:ext>
            </a:extLst>
          </p:cNvPr>
          <p:cNvPicPr>
            <a:picLocks noChangeAspect="1"/>
          </p:cNvPicPr>
          <p:nvPr/>
        </p:nvPicPr>
        <p:blipFill rotWithShape="1">
          <a:blip r:embed="rId3">
            <a:extLst>
              <a:ext uri="{28A0092B-C50C-407E-A947-70E740481C1C}">
                <a14:useLocalDpi xmlns:a14="http://schemas.microsoft.com/office/drawing/2010/main" val="0"/>
              </a:ext>
            </a:extLst>
          </a:blip>
          <a:srcRect t="343"/>
          <a:stretch/>
        </p:blipFill>
        <p:spPr>
          <a:xfrm>
            <a:off x="696000" y="1141696"/>
            <a:ext cx="10800000" cy="4574608"/>
          </a:xfrm>
          <a:prstGeom prst="rect">
            <a:avLst/>
          </a:prstGeom>
        </p:spPr>
      </p:pic>
    </p:spTree>
    <p:extLst>
      <p:ext uri="{BB962C8B-B14F-4D97-AF65-F5344CB8AC3E}">
        <p14:creationId xmlns:p14="http://schemas.microsoft.com/office/powerpoint/2010/main" val="1035461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E42F85-4C20-40D8-8F35-94E1C46E9B86}"/>
              </a:ext>
            </a:extLst>
          </p:cNvPr>
          <p:cNvSpPr>
            <a:spLocks noGrp="1"/>
          </p:cNvSpPr>
          <p:nvPr>
            <p:ph type="sldNum" sz="quarter" idx="12"/>
          </p:nvPr>
        </p:nvSpPr>
        <p:spPr/>
        <p:txBody>
          <a:bodyPr/>
          <a:lstStyle/>
          <a:p>
            <a:fld id="{038649BF-A318-4AA1-A8FD-1584CBFF37F4}" type="slidenum">
              <a:rPr lang="en-AU" smtClean="0"/>
              <a:t>18</a:t>
            </a:fld>
            <a:endParaRPr lang="en-AU"/>
          </a:p>
        </p:txBody>
      </p:sp>
      <p:sp>
        <p:nvSpPr>
          <p:cNvPr id="10" name="Rectangle 9">
            <a:extLst>
              <a:ext uri="{FF2B5EF4-FFF2-40B4-BE49-F238E27FC236}">
                <a16:creationId xmlns:a16="http://schemas.microsoft.com/office/drawing/2014/main" id="{CDD448DF-8283-421A-B6DF-BEAD1BF66154}"/>
              </a:ext>
            </a:extLst>
          </p:cNvPr>
          <p:cNvSpPr/>
          <p:nvPr/>
        </p:nvSpPr>
        <p:spPr>
          <a:xfrm>
            <a:off x="2827204" y="2274838"/>
            <a:ext cx="6537593" cy="2308324"/>
          </a:xfrm>
          <a:prstGeom prst="rect">
            <a:avLst/>
          </a:prstGeom>
        </p:spPr>
        <p:txBody>
          <a:bodyPr wrap="square">
            <a:spAutoFit/>
          </a:bodyPr>
          <a:lstStyle/>
          <a:p>
            <a:pPr algn="ctr"/>
            <a:r>
              <a:rPr lang="en-AU" sz="3600" dirty="0"/>
              <a:t>Sign up to the mailing list!</a:t>
            </a:r>
          </a:p>
          <a:p>
            <a:pPr algn="ctr"/>
            <a:endParaRPr lang="en-AU" sz="3600" dirty="0"/>
          </a:p>
          <a:p>
            <a:pPr algn="ctr"/>
            <a:r>
              <a:rPr lang="en-AU" sz="3600" dirty="0"/>
              <a:t>mesh-spreadsheet.com</a:t>
            </a:r>
          </a:p>
          <a:p>
            <a:pPr algn="ctr"/>
            <a:r>
              <a:rPr lang="en-AU" sz="3600" dirty="0">
                <a:hlinkClick r:id="rId2"/>
              </a:rPr>
              <a:t>chrispsn@gmail.com</a:t>
            </a:r>
            <a:endParaRPr lang="en-AU" sz="3600" dirty="0"/>
          </a:p>
        </p:txBody>
      </p:sp>
    </p:spTree>
    <p:extLst>
      <p:ext uri="{BB962C8B-B14F-4D97-AF65-F5344CB8AC3E}">
        <p14:creationId xmlns:p14="http://schemas.microsoft.com/office/powerpoint/2010/main" val="1522283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7232165-6A90-4774-9AFB-83D301624996}"/>
              </a:ext>
            </a:extLst>
          </p:cNvPr>
          <p:cNvSpPr>
            <a:spLocks noGrp="1"/>
          </p:cNvSpPr>
          <p:nvPr>
            <p:ph sz="half" idx="1"/>
          </p:nvPr>
        </p:nvSpPr>
        <p:spPr>
          <a:xfrm>
            <a:off x="1370937" y="2641027"/>
            <a:ext cx="5181600" cy="1575947"/>
          </a:xfrm>
        </p:spPr>
        <p:txBody>
          <a:bodyPr>
            <a:normAutofit lnSpcReduction="10000"/>
          </a:bodyPr>
          <a:lstStyle/>
          <a:p>
            <a:pPr marL="0" indent="0">
              <a:buNone/>
            </a:pPr>
            <a:r>
              <a:rPr lang="en-AU" sz="3200" dirty="0"/>
              <a:t>Shakti formulas</a:t>
            </a:r>
          </a:p>
          <a:p>
            <a:pPr marL="0" indent="0">
              <a:buNone/>
            </a:pPr>
            <a:r>
              <a:rPr lang="en-AU" sz="3200" dirty="0"/>
              <a:t>Edit in grid, store as text</a:t>
            </a:r>
          </a:p>
          <a:p>
            <a:pPr marL="0" indent="0">
              <a:buNone/>
            </a:pPr>
            <a:r>
              <a:rPr lang="en-AU" sz="3200" dirty="0"/>
              <a:t>Headless + streaming</a:t>
            </a:r>
          </a:p>
        </p:txBody>
      </p:sp>
      <p:sp>
        <p:nvSpPr>
          <p:cNvPr id="7" name="Content Placeholder 6">
            <a:extLst>
              <a:ext uri="{FF2B5EF4-FFF2-40B4-BE49-F238E27FC236}">
                <a16:creationId xmlns:a16="http://schemas.microsoft.com/office/drawing/2014/main" id="{B1F04C80-64FE-416E-9D83-D1D4720E73A5}"/>
              </a:ext>
            </a:extLst>
          </p:cNvPr>
          <p:cNvSpPr>
            <a:spLocks noGrp="1"/>
          </p:cNvSpPr>
          <p:nvPr>
            <p:ph sz="half" idx="2"/>
          </p:nvPr>
        </p:nvSpPr>
        <p:spPr>
          <a:xfrm>
            <a:off x="5639463" y="3119893"/>
            <a:ext cx="5181600" cy="618214"/>
          </a:xfrm>
        </p:spPr>
        <p:txBody>
          <a:bodyPr anchor="ctr">
            <a:normAutofit lnSpcReduction="10000"/>
          </a:bodyPr>
          <a:lstStyle/>
          <a:p>
            <a:pPr marL="0" indent="0" algn="r">
              <a:buNone/>
            </a:pPr>
            <a:r>
              <a:rPr lang="en-AU" sz="3200" dirty="0"/>
              <a:t>Run sheets in production</a:t>
            </a:r>
          </a:p>
        </p:txBody>
      </p:sp>
      <p:sp>
        <p:nvSpPr>
          <p:cNvPr id="4" name="Slide Number Placeholder 3">
            <a:extLst>
              <a:ext uri="{FF2B5EF4-FFF2-40B4-BE49-F238E27FC236}">
                <a16:creationId xmlns:a16="http://schemas.microsoft.com/office/drawing/2014/main" id="{5068B1A1-8AB8-4202-BB3B-C585980DD214}"/>
              </a:ext>
            </a:extLst>
          </p:cNvPr>
          <p:cNvSpPr>
            <a:spLocks noGrp="1"/>
          </p:cNvSpPr>
          <p:nvPr>
            <p:ph type="sldNum" sz="quarter" idx="12"/>
          </p:nvPr>
        </p:nvSpPr>
        <p:spPr/>
        <p:txBody>
          <a:bodyPr/>
          <a:lstStyle/>
          <a:p>
            <a:fld id="{038649BF-A318-4AA1-A8FD-1584CBFF37F4}" type="slidenum">
              <a:rPr lang="en-AU" smtClean="0"/>
              <a:t>2</a:t>
            </a:fld>
            <a:endParaRPr lang="en-AU" dirty="0"/>
          </a:p>
        </p:txBody>
      </p:sp>
      <p:cxnSp>
        <p:nvCxnSpPr>
          <p:cNvPr id="11" name="Straight Connector 10">
            <a:extLst>
              <a:ext uri="{FF2B5EF4-FFF2-40B4-BE49-F238E27FC236}">
                <a16:creationId xmlns:a16="http://schemas.microsoft.com/office/drawing/2014/main" id="{B0CDDAFE-093E-4568-9981-10BFF2115F70}"/>
              </a:ext>
            </a:extLst>
          </p:cNvPr>
          <p:cNvCxnSpPr>
            <a:cxnSpLocks/>
          </p:cNvCxnSpPr>
          <p:nvPr/>
        </p:nvCxnSpPr>
        <p:spPr>
          <a:xfrm>
            <a:off x="6096000" y="2118626"/>
            <a:ext cx="0" cy="2620749"/>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941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7D35C8C-B872-4C3C-BEBE-C40E0A49A336}"/>
              </a:ext>
            </a:extLst>
          </p:cNvPr>
          <p:cNvSpPr>
            <a:spLocks noGrp="1"/>
          </p:cNvSpPr>
          <p:nvPr>
            <p:ph type="sldNum" sz="quarter" idx="12"/>
          </p:nvPr>
        </p:nvSpPr>
        <p:spPr/>
        <p:txBody>
          <a:bodyPr/>
          <a:lstStyle/>
          <a:p>
            <a:fld id="{038649BF-A318-4AA1-A8FD-1584CBFF37F4}" type="slidenum">
              <a:rPr lang="en-AU" smtClean="0"/>
              <a:t>3</a:t>
            </a:fld>
            <a:endParaRPr lang="en-AU" dirty="0"/>
          </a:p>
        </p:txBody>
      </p:sp>
      <p:pic>
        <p:nvPicPr>
          <p:cNvPr id="11" name="Picture 10">
            <a:extLst>
              <a:ext uri="{FF2B5EF4-FFF2-40B4-BE49-F238E27FC236}">
                <a16:creationId xmlns:a16="http://schemas.microsoft.com/office/drawing/2014/main" id="{37205835-18B1-4640-870A-8566A01EE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415" y="729000"/>
            <a:ext cx="8113171" cy="5400000"/>
          </a:xfrm>
          <a:prstGeom prst="rect">
            <a:avLst/>
          </a:prstGeom>
        </p:spPr>
      </p:pic>
      <p:sp>
        <p:nvSpPr>
          <p:cNvPr id="12" name="Rectangle 11">
            <a:extLst>
              <a:ext uri="{FF2B5EF4-FFF2-40B4-BE49-F238E27FC236}">
                <a16:creationId xmlns:a16="http://schemas.microsoft.com/office/drawing/2014/main" id="{61B66D74-7505-4D01-9FDC-AD37AA75DCF8}"/>
              </a:ext>
            </a:extLst>
          </p:cNvPr>
          <p:cNvSpPr/>
          <p:nvPr/>
        </p:nvSpPr>
        <p:spPr>
          <a:xfrm>
            <a:off x="602066" y="6400412"/>
            <a:ext cx="9557103" cy="276999"/>
          </a:xfrm>
          <a:prstGeom prst="rect">
            <a:avLst/>
          </a:prstGeom>
        </p:spPr>
        <p:txBody>
          <a:bodyPr wrap="none">
            <a:spAutoFit/>
          </a:bodyPr>
          <a:lstStyle/>
          <a:p>
            <a:r>
              <a:rPr lang="en-AU" sz="1200" dirty="0">
                <a:solidFill>
                  <a:srgbClr val="898989"/>
                </a:solidFill>
                <a:latin typeface="-apple-system"/>
              </a:rPr>
              <a:t>Photo by </a:t>
            </a:r>
            <a:r>
              <a:rPr lang="en-AU" sz="1200" dirty="0">
                <a:solidFill>
                  <a:srgbClr val="898989"/>
                </a:solidFill>
                <a:latin typeface="-apple-system"/>
                <a:hlinkClick r:id="rId4">
                  <a:extLst>
                    <a:ext uri="{A12FA001-AC4F-418D-AE19-62706E023703}">
                      <ahyp:hlinkClr xmlns:ahyp="http://schemas.microsoft.com/office/drawing/2018/hyperlinkcolor" val="tx"/>
                    </a:ext>
                  </a:extLst>
                </a:hlinkClick>
              </a:rPr>
              <a:t>NASA</a:t>
            </a:r>
            <a:r>
              <a:rPr lang="en-AU" sz="1200" dirty="0">
                <a:solidFill>
                  <a:srgbClr val="898989"/>
                </a:solidFill>
                <a:latin typeface="-apple-system"/>
              </a:rPr>
              <a:t> on </a:t>
            </a:r>
            <a:r>
              <a:rPr lang="en-AU" sz="1200" dirty="0">
                <a:solidFill>
                  <a:srgbClr val="898989"/>
                </a:solidFill>
                <a:latin typeface="-apple-system"/>
                <a:hlinkClick r:id="rId5">
                  <a:extLst>
                    <a:ext uri="{A12FA001-AC4F-418D-AE19-62706E023703}">
                      <ahyp:hlinkClr xmlns:ahyp="http://schemas.microsoft.com/office/drawing/2018/hyperlinkcolor" val="tx"/>
                    </a:ext>
                  </a:extLst>
                </a:hlinkClick>
              </a:rPr>
              <a:t>Unsplash</a:t>
            </a:r>
            <a:r>
              <a:rPr lang="en-AU" sz="1200" dirty="0">
                <a:solidFill>
                  <a:srgbClr val="898989"/>
                </a:solidFill>
                <a:latin typeface="-apple-system"/>
              </a:rPr>
              <a:t>: </a:t>
            </a:r>
            <a:r>
              <a:rPr lang="en-AU" sz="1200" dirty="0">
                <a:solidFill>
                  <a:srgbClr val="898989"/>
                </a:solidFill>
              </a:rPr>
              <a:t>https://unsplash.com/s/photos/world-map?utm_source=unsplash&amp;utm_medium=referral&amp;utm_content=creditCopyText</a:t>
            </a:r>
          </a:p>
        </p:txBody>
      </p:sp>
    </p:spTree>
    <p:extLst>
      <p:ext uri="{BB962C8B-B14F-4D97-AF65-F5344CB8AC3E}">
        <p14:creationId xmlns:p14="http://schemas.microsoft.com/office/powerpoint/2010/main" val="1246376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2D51EB-28D7-43E5-8ABE-E9125A472757}"/>
              </a:ext>
            </a:extLst>
          </p:cNvPr>
          <p:cNvSpPr>
            <a:spLocks noGrp="1"/>
          </p:cNvSpPr>
          <p:nvPr>
            <p:ph type="sldNum" sz="quarter" idx="12"/>
          </p:nvPr>
        </p:nvSpPr>
        <p:spPr/>
        <p:txBody>
          <a:bodyPr/>
          <a:lstStyle/>
          <a:p>
            <a:fld id="{038649BF-A318-4AA1-A8FD-1584CBFF37F4}" type="slidenum">
              <a:rPr lang="en-AU" smtClean="0"/>
              <a:t>4</a:t>
            </a:fld>
            <a:endParaRPr lang="en-AU"/>
          </a:p>
        </p:txBody>
      </p:sp>
      <p:sp>
        <p:nvSpPr>
          <p:cNvPr id="7" name="Rectangle 6">
            <a:extLst>
              <a:ext uri="{FF2B5EF4-FFF2-40B4-BE49-F238E27FC236}">
                <a16:creationId xmlns:a16="http://schemas.microsoft.com/office/drawing/2014/main" id="{4AD81541-C97D-46F6-BEDB-2471A981DD03}"/>
              </a:ext>
            </a:extLst>
          </p:cNvPr>
          <p:cNvSpPr/>
          <p:nvPr/>
        </p:nvSpPr>
        <p:spPr>
          <a:xfrm>
            <a:off x="602066" y="6400412"/>
            <a:ext cx="6639253" cy="276999"/>
          </a:xfrm>
          <a:prstGeom prst="rect">
            <a:avLst/>
          </a:prstGeom>
        </p:spPr>
        <p:txBody>
          <a:bodyPr wrap="none">
            <a:spAutoFit/>
          </a:bodyPr>
          <a:lstStyle/>
          <a:p>
            <a:r>
              <a:rPr lang="en-AU" sz="1200" dirty="0">
                <a:solidFill>
                  <a:srgbClr val="898989"/>
                </a:solidFill>
              </a:rPr>
              <a:t>By </a:t>
            </a:r>
            <a:r>
              <a:rPr lang="en-AU" sz="1200" dirty="0" err="1">
                <a:solidFill>
                  <a:srgbClr val="898989"/>
                </a:solidFill>
              </a:rPr>
              <a:t>NikNaks</a:t>
            </a:r>
            <a:r>
              <a:rPr lang="en-AU" sz="1200" dirty="0">
                <a:solidFill>
                  <a:srgbClr val="898989"/>
                </a:solidFill>
              </a:rPr>
              <a:t> - Own work, Public Domain, https://commons.wikimedia.org/w/index.php?curid=39385462</a:t>
            </a:r>
          </a:p>
        </p:txBody>
      </p:sp>
      <p:pic>
        <p:nvPicPr>
          <p:cNvPr id="9" name="Graphic 8">
            <a:extLst>
              <a:ext uri="{FF2B5EF4-FFF2-40B4-BE49-F238E27FC236}">
                <a16:creationId xmlns:a16="http://schemas.microsoft.com/office/drawing/2014/main" id="{F8CB19AB-8F82-4E74-8A11-A15144F2A0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6000" y="1279286"/>
            <a:ext cx="7920000" cy="4299429"/>
          </a:xfrm>
          <a:prstGeom prst="rect">
            <a:avLst/>
          </a:prstGeom>
        </p:spPr>
      </p:pic>
    </p:spTree>
    <p:extLst>
      <p:ext uri="{BB962C8B-B14F-4D97-AF65-F5344CB8AC3E}">
        <p14:creationId xmlns:p14="http://schemas.microsoft.com/office/powerpoint/2010/main" val="603326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6EA8AC-8E84-438A-8E3A-444D6A190059}"/>
              </a:ext>
            </a:extLst>
          </p:cNvPr>
          <p:cNvSpPr>
            <a:spLocks noGrp="1"/>
          </p:cNvSpPr>
          <p:nvPr>
            <p:ph type="sldNum" sz="quarter" idx="12"/>
          </p:nvPr>
        </p:nvSpPr>
        <p:spPr/>
        <p:txBody>
          <a:bodyPr/>
          <a:lstStyle/>
          <a:p>
            <a:fld id="{038649BF-A318-4AA1-A8FD-1584CBFF37F4}" type="slidenum">
              <a:rPr lang="en-AU" smtClean="0"/>
              <a:t>5</a:t>
            </a:fld>
            <a:endParaRPr lang="en-AU"/>
          </a:p>
        </p:txBody>
      </p:sp>
      <p:sp>
        <p:nvSpPr>
          <p:cNvPr id="6" name="TextBox 5">
            <a:extLst>
              <a:ext uri="{FF2B5EF4-FFF2-40B4-BE49-F238E27FC236}">
                <a16:creationId xmlns:a16="http://schemas.microsoft.com/office/drawing/2014/main" id="{586C07D2-BBAF-47BE-BCF3-A398630E322A}"/>
              </a:ext>
            </a:extLst>
          </p:cNvPr>
          <p:cNvSpPr txBox="1"/>
          <p:nvPr/>
        </p:nvSpPr>
        <p:spPr>
          <a:xfrm>
            <a:off x="2444416" y="2967335"/>
            <a:ext cx="7303168" cy="923330"/>
          </a:xfrm>
          <a:prstGeom prst="rect">
            <a:avLst/>
          </a:prstGeom>
          <a:noFill/>
        </p:spPr>
        <p:txBody>
          <a:bodyPr wrap="square" rtlCol="0">
            <a:spAutoFit/>
          </a:bodyPr>
          <a:lstStyle/>
          <a:p>
            <a:pPr algn="ctr"/>
            <a:r>
              <a:rPr lang="en-AU" sz="5400" b="1" dirty="0"/>
              <a:t>Dynamic arrays</a:t>
            </a:r>
          </a:p>
        </p:txBody>
      </p:sp>
    </p:spTree>
    <p:extLst>
      <p:ext uri="{BB962C8B-B14F-4D97-AF65-F5344CB8AC3E}">
        <p14:creationId xmlns:p14="http://schemas.microsoft.com/office/powerpoint/2010/main" val="3385920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09CAC7-67BA-49BE-9006-3796800E1B46}"/>
              </a:ext>
            </a:extLst>
          </p:cNvPr>
          <p:cNvSpPr>
            <a:spLocks noGrp="1"/>
          </p:cNvSpPr>
          <p:nvPr>
            <p:ph type="sldNum" sz="quarter" idx="12"/>
          </p:nvPr>
        </p:nvSpPr>
        <p:spPr/>
        <p:txBody>
          <a:bodyPr/>
          <a:lstStyle/>
          <a:p>
            <a:fld id="{038649BF-A318-4AA1-A8FD-1584CBFF37F4}" type="slidenum">
              <a:rPr lang="en-AU" smtClean="0"/>
              <a:t>6</a:t>
            </a:fld>
            <a:endParaRPr lang="en-AU"/>
          </a:p>
        </p:txBody>
      </p:sp>
      <p:pic>
        <p:nvPicPr>
          <p:cNvPr id="7" name="Picture 6">
            <a:extLst>
              <a:ext uri="{FF2B5EF4-FFF2-40B4-BE49-F238E27FC236}">
                <a16:creationId xmlns:a16="http://schemas.microsoft.com/office/drawing/2014/main" id="{36CEB8D3-E0CE-42CD-8423-DE48F489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694" y="718840"/>
            <a:ext cx="7208613" cy="5400000"/>
          </a:xfrm>
          <a:prstGeom prst="rect">
            <a:avLst/>
          </a:prstGeom>
        </p:spPr>
      </p:pic>
    </p:spTree>
    <p:extLst>
      <p:ext uri="{BB962C8B-B14F-4D97-AF65-F5344CB8AC3E}">
        <p14:creationId xmlns:p14="http://schemas.microsoft.com/office/powerpoint/2010/main" val="42934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6EA8AC-8E84-438A-8E3A-444D6A190059}"/>
              </a:ext>
            </a:extLst>
          </p:cNvPr>
          <p:cNvSpPr>
            <a:spLocks noGrp="1"/>
          </p:cNvSpPr>
          <p:nvPr>
            <p:ph type="sldNum" sz="quarter" idx="12"/>
          </p:nvPr>
        </p:nvSpPr>
        <p:spPr/>
        <p:txBody>
          <a:bodyPr/>
          <a:lstStyle/>
          <a:p>
            <a:fld id="{038649BF-A318-4AA1-A8FD-1584CBFF37F4}" type="slidenum">
              <a:rPr lang="en-AU" smtClean="0"/>
              <a:t>7</a:t>
            </a:fld>
            <a:endParaRPr lang="en-AU"/>
          </a:p>
        </p:txBody>
      </p:sp>
      <p:sp>
        <p:nvSpPr>
          <p:cNvPr id="6" name="TextBox 5">
            <a:extLst>
              <a:ext uri="{FF2B5EF4-FFF2-40B4-BE49-F238E27FC236}">
                <a16:creationId xmlns:a16="http://schemas.microsoft.com/office/drawing/2014/main" id="{586C07D2-BBAF-47BE-BCF3-A398630E322A}"/>
              </a:ext>
            </a:extLst>
          </p:cNvPr>
          <p:cNvSpPr txBox="1"/>
          <p:nvPr/>
        </p:nvSpPr>
        <p:spPr>
          <a:xfrm>
            <a:off x="2444416" y="2967335"/>
            <a:ext cx="7303168" cy="923330"/>
          </a:xfrm>
          <a:prstGeom prst="rect">
            <a:avLst/>
          </a:prstGeom>
          <a:noFill/>
        </p:spPr>
        <p:txBody>
          <a:bodyPr wrap="square" rtlCol="0">
            <a:spAutoFit/>
          </a:bodyPr>
          <a:lstStyle/>
          <a:p>
            <a:pPr algn="ctr"/>
            <a:r>
              <a:rPr lang="en-AU" sz="5400" b="1" dirty="0"/>
              <a:t>Data structures</a:t>
            </a:r>
          </a:p>
        </p:txBody>
      </p:sp>
    </p:spTree>
    <p:extLst>
      <p:ext uri="{BB962C8B-B14F-4D97-AF65-F5344CB8AC3E}">
        <p14:creationId xmlns:p14="http://schemas.microsoft.com/office/powerpoint/2010/main" val="508594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9ED12B-4C26-474A-B1D1-33DEBEA346A4}"/>
              </a:ext>
            </a:extLst>
          </p:cNvPr>
          <p:cNvSpPr>
            <a:spLocks noGrp="1"/>
          </p:cNvSpPr>
          <p:nvPr>
            <p:ph type="sldNum" sz="quarter" idx="12"/>
          </p:nvPr>
        </p:nvSpPr>
        <p:spPr/>
        <p:txBody>
          <a:bodyPr/>
          <a:lstStyle/>
          <a:p>
            <a:fld id="{038649BF-A318-4AA1-A8FD-1584CBFF37F4}" type="slidenum">
              <a:rPr lang="en-AU" smtClean="0"/>
              <a:t>8</a:t>
            </a:fld>
            <a:endParaRPr lang="en-AU"/>
          </a:p>
        </p:txBody>
      </p:sp>
      <p:pic>
        <p:nvPicPr>
          <p:cNvPr id="4" name="Picture 3">
            <a:extLst>
              <a:ext uri="{FF2B5EF4-FFF2-40B4-BE49-F238E27FC236}">
                <a16:creationId xmlns:a16="http://schemas.microsoft.com/office/drawing/2014/main" id="{9BBCD39F-E636-4485-A1D0-F5B4FC118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694" y="729000"/>
            <a:ext cx="7208612" cy="5400000"/>
          </a:xfrm>
          <a:prstGeom prst="rect">
            <a:avLst/>
          </a:prstGeom>
        </p:spPr>
      </p:pic>
    </p:spTree>
    <p:extLst>
      <p:ext uri="{BB962C8B-B14F-4D97-AF65-F5344CB8AC3E}">
        <p14:creationId xmlns:p14="http://schemas.microsoft.com/office/powerpoint/2010/main" val="61811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6EA8AC-8E84-438A-8E3A-444D6A190059}"/>
              </a:ext>
            </a:extLst>
          </p:cNvPr>
          <p:cNvSpPr>
            <a:spLocks noGrp="1"/>
          </p:cNvSpPr>
          <p:nvPr>
            <p:ph type="sldNum" sz="quarter" idx="12"/>
          </p:nvPr>
        </p:nvSpPr>
        <p:spPr/>
        <p:txBody>
          <a:bodyPr/>
          <a:lstStyle/>
          <a:p>
            <a:fld id="{038649BF-A318-4AA1-A8FD-1584CBFF37F4}" type="slidenum">
              <a:rPr lang="en-AU" smtClean="0"/>
              <a:t>9</a:t>
            </a:fld>
            <a:endParaRPr lang="en-AU"/>
          </a:p>
        </p:txBody>
      </p:sp>
      <p:sp>
        <p:nvSpPr>
          <p:cNvPr id="6" name="TextBox 5">
            <a:extLst>
              <a:ext uri="{FF2B5EF4-FFF2-40B4-BE49-F238E27FC236}">
                <a16:creationId xmlns:a16="http://schemas.microsoft.com/office/drawing/2014/main" id="{586C07D2-BBAF-47BE-BCF3-A398630E322A}"/>
              </a:ext>
            </a:extLst>
          </p:cNvPr>
          <p:cNvSpPr txBox="1"/>
          <p:nvPr/>
        </p:nvSpPr>
        <p:spPr>
          <a:xfrm>
            <a:off x="2444416" y="2967335"/>
            <a:ext cx="7303168" cy="923330"/>
          </a:xfrm>
          <a:prstGeom prst="rect">
            <a:avLst/>
          </a:prstGeom>
          <a:noFill/>
        </p:spPr>
        <p:txBody>
          <a:bodyPr wrap="square" rtlCol="0">
            <a:spAutoFit/>
          </a:bodyPr>
          <a:lstStyle/>
          <a:p>
            <a:pPr algn="ctr"/>
            <a:r>
              <a:rPr lang="en-AU" sz="5400" b="1" dirty="0"/>
              <a:t>Sheets as text</a:t>
            </a:r>
          </a:p>
        </p:txBody>
      </p:sp>
    </p:spTree>
    <p:extLst>
      <p:ext uri="{BB962C8B-B14F-4D97-AF65-F5344CB8AC3E}">
        <p14:creationId xmlns:p14="http://schemas.microsoft.com/office/powerpoint/2010/main" val="1868593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22670</TotalTime>
  <Words>963</Words>
  <Application>Microsoft Office PowerPoint</Application>
  <PresentationFormat>Widescreen</PresentationFormat>
  <Paragraphs>73</Paragraphs>
  <Slides>18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-apple-system</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Chris Pearson</cp:lastModifiedBy>
  <cp:revision>95</cp:revision>
  <dcterms:created xsi:type="dcterms:W3CDTF">2019-01-30T09:46:26Z</dcterms:created>
  <dcterms:modified xsi:type="dcterms:W3CDTF">2020-03-16T21:07:10Z</dcterms:modified>
</cp:coreProperties>
</file>